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3" r:id="rId19"/>
    <p:sldId id="274" r:id="rId20"/>
    <p:sldId id="275" r:id="rId21"/>
    <p:sldId id="277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6" r:id="rId30"/>
    <p:sldId id="278" r:id="rId31"/>
    <p:sldId id="287" r:id="rId32"/>
    <p:sldId id="289" r:id="rId33"/>
    <p:sldId id="290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32" r:id="rId56"/>
    <p:sldId id="311" r:id="rId57"/>
    <p:sldId id="333" r:id="rId58"/>
    <p:sldId id="334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8" r:id="rId75"/>
    <p:sldId id="327" r:id="rId76"/>
    <p:sldId id="329" r:id="rId77"/>
    <p:sldId id="330" r:id="rId78"/>
    <p:sldId id="33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6F143-46DF-44E8-9914-40B1F741E609}" v="38" dt="2022-04-19T07:29:5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057" autoAdjust="0"/>
  </p:normalViewPr>
  <p:slideViewPr>
    <p:cSldViewPr snapToGrid="0">
      <p:cViewPr varScale="1">
        <p:scale>
          <a:sx n="54" d="100"/>
          <a:sy n="54" d="100"/>
        </p:scale>
        <p:origin x="18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09EA-B79A-4EC5-8E34-C97726AA9E41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6FA8E-B185-4277-B5B6-1532CA94D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8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lazy-loading-and-preloading-components-in-react-16-6-804de091c82d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hey folks so let's talk about the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JavaScript's building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on the web today usually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involves sending an amount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your users often too much of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today 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talk about why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has got such a high cost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few things that you can do to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that and still give your users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good experience so as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Mentioned.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have opportunity to work on performance topic.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spend a lot of time reading on web performance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frequently you know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can do to improve the size of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From this talk today there's two things that I'd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to remember the first is that small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bundles can improve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 speeds they can lower memory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usage and they can reduce CPU costs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going to be particularly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mobile memory costs come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play when we think about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uncompressed size of scripts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scripts the last be stored in memory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second thing that I'd like you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remember is that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post download executing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is now the most dominant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so it's important to keep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minimal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1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owever</a:t>
            </a:r>
            <a:r>
              <a:rPr lang="vi-VN" sz="1800" i="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mobile is a spectrum and it's an uneven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spectrum at that there is a huge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difference between a low-end phone that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cost $30 and something that's closer to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$1,000 differences in thermal throttling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cache sizes CPU GPU the ability for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these phones to be able to process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JavaScript can vary quite a lot in fact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5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dig into this data a little bit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more here's a charting of the highest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selling phones globally from last year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what you'll see in here are phones like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know the iPhone 8 the iPhone X but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there's also a lot of Android devices in</a:t>
            </a:r>
            <a:r>
              <a:rPr lang="vi-VN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i="1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T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here's a lot of devices that are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much slower than iPhones 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T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hat forth phone the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ziomedia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a that was the most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popular phone in India last year 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try to quantify this the Apple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iPhone has got an a 11 processor chip in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there maybe you know that maybe you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don't it's got two high-performance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cores and that allows it to do things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like process JavaScript really quickly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take a quick look at the CPU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performance of these devices and for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this we can use a benchmark called geek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bench so geek bench is a popular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benchmark and separates single core and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multi core performance tries to simulate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real-world scenarios what we can see is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that the CPU performance for something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like the iPhone is vastly different to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that for the sigh me read my 5a or any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of the Galaxy phones that you or your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family may have we can you know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sometimes when I talk to people about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CPU performance they'll say you know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this is this is more of an emerging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markets problem everybody here has got a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fast advice I don't really need to worry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about this but that's not strictly the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case if we take a look at Best Buy's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top-selling phone list this is from this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week by the way we see that the two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devices on this list are the LG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stylo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three plus and the Galaxy S 10 these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phones vary wildly in their price but if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take a look at the CPU performance a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single core and multi-core the LG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stylo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which is under $200 performs so much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slower than the galaxy phone so what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does any of this have to do with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JavaScript's well to explain that we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to dive to how browsers work just a little bit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 talk about a web browser called chrome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when you're sending files down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browser it looks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like this model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6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For each request on HTTP we will have resonpose as expected. But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3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Actually, you will get many of response from server.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this gets even worse with http2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Microsoft JhengHei Light" panose="020B0304030504040204" pitchFamily="34" charset="-120"/>
              </a:rPr>
              <a:t>multiplexing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while there's still a lot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being sent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4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erdana" panose="020B0604030504040204" pitchFamily="34" charset="0"/>
              </a:rPr>
              <a:t>N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ow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love JavaScript but my position on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it's probably the most expensive part of our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sites today 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Much more expensive than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resources like images or fonts and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got a very different cost to it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byte for byte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more one of the most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expensive things you can be sending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let's take a look at some more stats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according to the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HTTPArchive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the median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webpage is shipping down 360 kilobytes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compressed script to users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sites take about nine seconds before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user can interact with them and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take a look at the uncompressed numbers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this 360 kilobytes will bloat up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well over a megabyte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compressed script the devices have to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4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take a look as well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say popular sites so popular sites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reaching this interesting cliff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seems to be okay shipping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megabytes and megabytes of JavaScript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users CNN is stripping down 2.6 Megabytes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endParaRPr lang="vi-VN" sz="18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verge three point eight megabytes and the real question is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afford to send down this much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your users when we're trying to add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interactivity to our pages.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8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9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Today we're often paying a JavaScript tax so what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that we're sending down we generally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some level of page logic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logic we have our UI library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framework utilities you can easily think of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you've built to probably have a router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place maybe they're using moment JS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utilities you know maybe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UI library maybe you'll have third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parties in place.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But all of these things add up in cost and it's important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think about whether that cost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that's actually delivering value to your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what impact does shipping down a lot of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 user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Well some of you might be familiar with lighthouse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auditing tool baked into the chrome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dev tools it's available via the audits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panel lighthouse has this time strip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very top that exposes metrics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user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1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over the last couple of week I've been evolving my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of what it means to load a webpage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kind of broken it down into three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buckets for metric so if you know is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happening is it useful and is it you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usable and is it useful to users 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it happening at that point when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maybe you've painted something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screen is it useful is when you've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provided you know primary text content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primary image content and is it usable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as that point when the user can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 with the experience and how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happened.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86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73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if the idea of a time to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metric is something that still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confuses you here here's a visualization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it now for a page to be interactive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has to be capable of responding very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quickly to user input whether that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you know tapping on a link tapping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custom component if they can't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response the page quickly then it's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interactive and there's a good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chance that they're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end up leaving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experience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Another place that we commonly see the cost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impacting things is rehydration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if you're familiar with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rendering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server-side rendering rehydration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idea that tries to kind of combine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and server-side rendering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both of them so server-side render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often look like they're ready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you can interact with them but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can't actually do that until all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JavaScript is executed until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event handlers have been attached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that can sometimes take seconds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7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when JavaScript ends up blocking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main thread and almost nothing else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happen on it this is something that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 to keep in mind as we're building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for folks now when the above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is running it's not just blocking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JavaScript code it's blocking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other tasks on the main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that can include other so-called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native things so if I am trying to track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a checkbox the main thread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blocked I may not even be able to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you might be wondering well how do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 work around this problem and one way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to do it one way to avoid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can push out your time to interactive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keeping an eye on long tasks so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tasks are tasks that end up monopolizing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the UI thread there are things that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over 50 milliseconds to complete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they can block other critical tasks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being executed even if your page looks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like it's visually ready so one 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you can do is try to break up some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those longer tasks </a:t>
            </a: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split up your code</a:t>
            </a:r>
            <a:endParaRPr lang="en-US" sz="12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prioritize the loading of your code a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little bit more </a:t>
            </a:r>
            <a:r>
              <a:rPr lang="en-US" sz="1200" b="1" dirty="0" err="1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more</a:t>
            </a: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 carefully and if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you can reduce those long tasks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4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Hopefully they'll have less of an impact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input latency for folks who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got a little bit less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the dev tools performance panel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not really sure how to identify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tasks we actually just landed a change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the chrome dev tools whereby if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hover over a long bar of work will tell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if it's got if it's causing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tasks you can then expand that work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see what scripts what functions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were necessary we're involved in pushing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work out and you can start to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optimising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 in some cases rather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than work you know doing a bunch of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synchronous leading the same task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break those up to much smaller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in terms of how long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should aim for getting interactive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in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Microsoft JhengHei Light" panose="020B0304030504040204" pitchFamily="34" charset="-120"/>
              </a:rPr>
              <a:t>I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say getting interactive in</a:t>
            </a: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 five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seconds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on average mobile hardware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like a moto G 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3G or slow for G's or generally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target this person isn't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interacting with the phone they're going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through withdrawal symptoms there's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nothing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nothing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on the phone so we want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design for resilience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80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want to try building experiences where the cost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is not really hampering our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but is actually empowering them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 more so how can we do that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to get a better understanding of what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means behind the scenes for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engines let's talk a little bit more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once again about how browsers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erdana" panose="020B0604030504040204" pitchFamily="34" charset="0"/>
              </a:rPr>
              <a:t>I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n the past if you've read any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articles about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cost of JavaScript to place a heavy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emphasis on things like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code that phase is now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faster in browsers and so execution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something that we need to pay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attention to so let's dive into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topics network and compute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network is all about you know trying to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bytes over the wire how do we get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down to those devices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users are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be checking you know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out on and compute is how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actually process that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efficient way so let's start off with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54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So, you type in an address into the URL bar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you hit go.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fires off a request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server somewhere you go through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DNS TLS resolutions and everything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at some point maybe you will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HTML sent back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the HTML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they'll start to send down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resources for the page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the browser has to process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looks pretty much exactly like this we have to crunch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your resources so the browser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it and start to actually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with all of that script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sending down now once we've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finished processing that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hopefully you'll get something rendered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 screen if it was script bound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main threads been blocked maybe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end up interacting with this page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nothing actually ends up happening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can be a real bottleneck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something that we do need to think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as we're building out these modern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if you want to be fast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 JavaScript you need to be fast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three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need to be fast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downloading that script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that script and then executing that script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If you're spending a very long time downloading and executing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can heavily delay how soon a user's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going to be able to interact with your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8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Let's take a look at a real world example something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non-controversial like Reddit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so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reddit has got kind of two experiences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desktop it ships one version of 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 and then on mobile is ships another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version of its site which has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lovely kind of prompt to install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native app won't talk about but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take a look at kind of where reddit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 is spending its time in v8 Chrome's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engine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3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see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it spends up to 30% of its time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script 30% that's a 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significant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Right now I wanted to point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attention to sort of the blue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yellow areas now the thing that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matters here is the main thread time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How much time on the main thread are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I've also gotten yellow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thing called background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time now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67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In most of the </a:t>
            </a:r>
            <a:r>
              <a:rPr lang="en-US" sz="1200" dirty="0">
                <a:effectLst/>
                <a:latin typeface="Verdana" panose="020B0604030504040204" pitchFamily="34" charset="0"/>
              </a:rPr>
              <a:t>a</a:t>
            </a:r>
            <a:r>
              <a:rPr lang="vi-VN" sz="1200" dirty="0">
                <a:effectLst/>
                <a:latin typeface="Verdana" panose="020B0604030504040204" pitchFamily="34" charset="0"/>
              </a:rPr>
              <a:t>rticals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I </a:t>
            </a:r>
            <a:r>
              <a:rPr lang="en-US" sz="1200" dirty="0">
                <a:effectLst/>
                <a:latin typeface="Verdana" panose="020B0604030504040204" pitchFamily="34" charset="0"/>
              </a:rPr>
              <a:t>r</a:t>
            </a:r>
            <a:r>
              <a:rPr lang="vi-VN" sz="1200" dirty="0">
                <a:effectLst/>
                <a:latin typeface="Verdana" panose="020B0604030504040204" pitchFamily="34" charset="0"/>
              </a:rPr>
              <a:t>ead</a:t>
            </a:r>
            <a:endParaRPr lang="en-US" sz="12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about the cost of JavaScript </a:t>
            </a:r>
            <a:r>
              <a:rPr lang="en-US" sz="1200" dirty="0">
                <a:effectLst/>
                <a:latin typeface="Verdana" panose="020B0604030504040204" pitchFamily="34" charset="0"/>
              </a:rPr>
              <a:t>I</a:t>
            </a:r>
            <a:r>
              <a:rPr lang="vi-VN" sz="1200" dirty="0">
                <a:effectLst/>
                <a:latin typeface="Verdana" panose="020B0604030504040204" pitchFamily="34" charset="0"/>
              </a:rPr>
              <a:t>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don't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really </a:t>
            </a:r>
            <a:r>
              <a:rPr lang="en-US" sz="1200" dirty="0">
                <a:effectLst/>
                <a:latin typeface="Verdana" panose="020B0604030504040204" pitchFamily="34" charset="0"/>
              </a:rPr>
              <a:t>s</a:t>
            </a:r>
            <a:r>
              <a:rPr lang="vi-VN" sz="1200" dirty="0">
                <a:effectLst/>
                <a:latin typeface="Verdana" panose="020B0604030504040204" pitchFamily="34" charset="0"/>
              </a:rPr>
              <a:t>ee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about background threads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what that even means so hopefully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is new to you</a:t>
            </a:r>
          </a:p>
          <a:p>
            <a:endParaRPr lang="en-US" dirty="0"/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I'll try to explain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get a little bit into the weeds on this one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for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hot second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feel a little bit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experience you know trying to 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manual for putting together 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appliance whenever I read one of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manuals and it tells me that it's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easy I feel like you know it's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lying to me pretty badly so hopefully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won't be your experience with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we talk about background threads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what we're really talking about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chromium based browsers this idea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streaming so in much older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versions of Chrome we had this idea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where you know we'd first of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 a script before beginning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and compile it and unfortunately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didn't really take full advantage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CPU around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chromemium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introduced this idea of script streaming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idea there was that we would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async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and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defer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scripts on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completely separate thread as soon as the download began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 benefits of being able to start moving more of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work to the background have been pretty substantial we first of all moved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of our parsing into the background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we did it for compilation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background compilation gave us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ability to improve main thread time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2% background parsing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other improvements we've been able to make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parsing have improved load time spent in v8 by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to 20% now in more recent versions of Chrome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We've actually continued to evolve this idea of script streaming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chrome 71 we moved to a task based setup where we could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multiple async and deferred scripts at one time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led to a three percent improvement in time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for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for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large swath of Pages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it reduced main threads time up to 40% we're continuing to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build on this idea as much as we can but that kind of explains where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background thread is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3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If you ever look inside dev tools it's the background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thread time that corresponds to scripts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streaming so let's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take a look at some new charts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reddit.com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where it's spending its time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MacBook Pro at the very top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multiple seconds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JavaScript on the main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a huge amount of time compared to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what some other sites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it's a lot of time being spent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a lot of time on the background thread.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take a look at their mobile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which really you know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comparing apples to apples is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the last three of these we see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time on a high-end device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a pixel 3 is relatively quick processing time on an average phone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moto g4 is like 3 or 4 times as slow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then it gets even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even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slower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look at a sub $100 phone like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Alcatel One X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1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also take a look for fun at facebook.com/ and now we'll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notice that this change is up just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little bit facebook.com  are spending a lot of time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again MacBook Pro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their desktop site they're spending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time processing JavaScript but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only a small portion of it is spent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main thread quite a lot of it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spent in the background we see a similar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skew between you know the performance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site on mobile devices let's try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unpack why we're seeing such a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difference between Reddit and Facebook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0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one thing reddit are doing is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shipping very large JavaScript bundles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their users.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are multi hundred kilobyte bundles and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bundles they're wrapped and outer functions that's causing some lazy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compilation on the main thread they could probably benefit from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bundles up into much smaller bundles say 50 kilobytes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 50 kilobyte number is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because when we talk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v8 script streaming we actually start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streaming once we see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30 kilobytes of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code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and to maximize parallelization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you know benefit from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up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I'm much more granular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much more coarse way so read I've got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large bundles Facebook are spending 70%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their JavaScript processing time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background thread now here's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get really fun they're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shipping six megabytes worth of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across two hundred and 292 requests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but what's happening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Facebook's case is that they've got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scripts so coarse that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able to maximize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parallelization maximize our ability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 and compile everything on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background threads.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you're probably not Facebook you're probably not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something like a Gmail where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long-lived app so maybe don't ship six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megabytes of JavaScript down across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almost 300 requests but do try to break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your work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So, if you're trying to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know, ship if the experience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efficiently and you want to go on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diet here are three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do you can first of all reduce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how much JavaScript that you shipped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only load the code that the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needs for the current route.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8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 now </a:t>
            </a:r>
            <a:r>
              <a:rPr lang="en-US" sz="1800" dirty="0">
                <a:effectLst/>
                <a:highlight>
                  <a:srgbClr val="00FF00"/>
                </a:highlight>
                <a:latin typeface="Microsoft JhengHei Light" panose="020B0304030504040204" pitchFamily="34" charset="-120"/>
              </a:rPr>
              <a:t>as we've seen from some of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Microsoft JhengHei Light" panose="020B0304030504040204" pitchFamily="34" charset="-120"/>
              </a:rPr>
              <a:t>the talks yesterday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fast connection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 always fast in fact I like to use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free Wi-Fi at Starbucks to complain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how slow their free Wi-Fi is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you've ever been at a coffee shop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probably familiar with this phenomenon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you know it can feel like we have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connection on Wi-Fi or 4G but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get that you know the best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speeds in fact building on top of something.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so imagine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someone coming back to your site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three or four times within 72 hours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actually take that as a signal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that's an experience they're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benefit from you know us store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loading a little bit more efficiently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storing a little bit more byte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byte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around so what we do is if you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hit and experience three times within 72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hours we'll store metadata about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strips and we'll store the byte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representation and we can actually skip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the cost of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code and go straight over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execution time what this means is a 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40 percent improvement in overall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and compile during page load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might be asking great this is a browser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optimization I don't care what do I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do to take advantage of this to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max so one thing that you can do is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careful with what you're putting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JavaScript bundle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1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 recap so far download times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critical for low end networks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ship less code minify that code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advantage of modern compression schemes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gzip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, like brought lee to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limiting how much you're sending over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wire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execution time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critical for phones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cpu’s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58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on the server you know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past when we've been more focused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server-side rendering you tend of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what you pay for in many ways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easily see what the CPU cost the disk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cost the network cost is going to be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as we build sites that are more heavily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based on client side script we sometimes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pay for those experiences in ways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not always very transparent and easy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tell so keep an eye on our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execution keep an eye on what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sending down to your users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 mentioned earlier that I spend a lot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time read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also spend a lot of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taking a look at JavaScript bundles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questioning what's in them and why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one thing that you can do to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work around JavaScript bloat is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47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there are many different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approaches you can take to this problem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split by page you can split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route you can split by component if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want to go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granular Lee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split your large bundles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very coarse very fine bundles that again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take advantage of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parallelization and if folks are less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experienced with what code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means in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2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here's a very quick example so here we have a stock market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where if you go and you click on any of those entries it'll open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this this larger chart component but that chart component is not critical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initial load that could be loaded on demand.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3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And so in this react app we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move away from statically importing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that component this is just you know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static import we're starting off with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single large bundle where all of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code for this experience exists in one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single main dot JS file it's about 125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kilobytes in this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6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by taking advantage of some of those newer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capabilities that have come to react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such as react out lazy in suspense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splitting which you pair with webpack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actually split these bundles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to improve our initial load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and improve our time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so if we break this work 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end up with a 36 kilobyte main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size which is relatively small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then when the user actually starts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tapping on those individual items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display that chart we can load that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demand so that 89 kilobyte chunk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loaded onto.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92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you can do all sorts of interesting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fun and funky things here you could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prefetching those bundles ahead of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or using a service worker to caption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head of time but this is the general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idea just breaking up that work now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 can be done in many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many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weird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wonderful ways I've seen people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like lazy loading on visibility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6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0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Rick Viscomi talks about in terms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chrome user experience report here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breakdown of the effective connection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type for a really big global site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Twitter and as we can see we've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got users predominantly accessing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twitter.com over 4G not that many people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3G seems like you know people who've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got fairly good network connections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also take a look at the effect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connection breakdowns for a site like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3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you use intersection observer and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scroll through the experience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components come into view you then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decide to you know load any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critical path code there it's necessary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boot them up earlier I mentioned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you know the rehydration can be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problem and so it's been really exciting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see that many different framework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communities have been talking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progressive rehydration lately so 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an example that we have where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we're server-side rendering 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with a very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very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thin amount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necessary to attach the event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handlers to these buttons and when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tap on any of the buttons that's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point when we're actually booted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we're actually hydrating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hydrating the components were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fetching any of the pet dependencies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are necessary for the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43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Lazy loading (and preloading) components in React 16.6 | </a:t>
            </a:r>
            <a:r>
              <a:rPr lang="en-US" dirty="0" err="1">
                <a:hlinkClick r:id="rId3"/>
              </a:rPr>
              <a:t>HackerNoon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6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with this approach your individual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pieces of your server-side application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booted up over time instead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current approach of initializing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entire application at one time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you're hydrating on interaction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last couple of years we've seen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quite a lot of sites adopted both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 and tinder were able to improve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TTI's by almost 50% by adopting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Twitter's in a really interesting place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now have 40 or 50 on-demand chunks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are loaded as you kind of navigate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through the experience so you're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paying that upfront cost of all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at one time now if you're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sure where to start with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 or what in your experience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might want to break up the dev tools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got a code coverage feature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use and the idea here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basically that you load up your site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start interacting with it and we'll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continue showing you exactly how much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was hits like what code pads were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hit what code pads were not and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dive into the sources panel and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see okay well maybe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maybe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modules are not really as necessary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these components can be lazy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loaded at some future point in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continuing with the theme of you know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 scripts bundles being quite large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find myself in this position quite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just questioning what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what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bundles people are sending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luckily there's some really good tooling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available for folks to check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that I use on a daily basis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web pack bundle analyzer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phenomenal tooling it gives you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nice visualization of everything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that's in your dependency tree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also use a source map Explorer which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similar tool but the basic idea is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often end up NPM installing things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experiences without fully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understanding the cost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94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I sometimes say that NPM is kind of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the tinder of node modules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really know what you're going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get so it's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it's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very important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the cost of each thing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going to install and there's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schooling cons take a look at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very quick tips be careful when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using things like moment j/s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of my apps I found that by dropping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momentary asks in place of alternatives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date FNS or looks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24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been able to shave 50% off of my bundles so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check out sort of some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alternatives to moments I think this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mentioned yesterday but just be careful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including full-fat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lodash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you often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need all of it and probably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include the exact methods that you need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there's some good web pack plugins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can actually help you kind of 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away parts of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lodash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 you don't need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use so take a look at that as well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Google we have this this kind of system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we use called conformance which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enables us when we're building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applications to kind of flag and say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well here are some best practices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you should be following here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things that maybe you shouldn't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and one of the things that falls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into kind of an interesting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16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is this notion of maybe disallowing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large imports into our projects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you may or may not be familiar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is the es lint actually has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powerful rule called no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restricted imports and what it allows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to do as a team is say you know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are any packages that I'm going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import into my page maybe are as a team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want to say no you can't you can't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import them you have to use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lighter alternatives but what this will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 is it can either error or warn when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anyone on your team is trying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introduce a large dependency into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project I found this really interesting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very flexible allows you to add into your own custom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rule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828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this this next one might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contentious or it might not be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personally don't feel like static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need 300 kilobytes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be good I see a lot of experiences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today where we could just be shipping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something lean but instead we're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opting for convenience what's convenient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us in many cases and it's been very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to see kind of other large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9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that this is this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problem and there are thankfully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solutions to it so about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year ago Netflix did a bunch of analysis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their non-member landing pages so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overall signup flow for signing 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Netflix and what they discovered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although they're using react on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 side they were paying quite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a cost on it for some of these entry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to the experience and so what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did was that they removed reacts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libraries from their client-side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scripts bundles they replaced it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vanilla JavaScript and they pre fetched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react for pages further down the funnel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any of those more complex pages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Netflix com the video players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etc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seeing those are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they're prefetching so you can still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benefit of using react without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necessarily using it on every single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Junia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over in Nigeria Jimmy is a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big site over there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there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proliferation for 4G is not quite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strong as for twitter.com and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countries accessing it it's about 47%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about 57% now the reason I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mentioning that the fast connection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 always fast is that although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often hear conversations these days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you know 4G and even 5g store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needs get more traction around the globe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20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example very recently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retailer in Indonesia called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tokopedia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saw Netflix his case study and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decided to borrow at leaf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book and do something very similar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rewrote their landing pages moving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away from react supporting them over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spelt and what they discovered was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between that change out of changes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were actually able to reduce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 sizes for 320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kilobytes down to 37 kilobytes for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a massive improvement now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still prefetching reacts for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more complex things further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pummel their funnel and the idea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here is just a try finding balance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between you know developer convenience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user experience one final thought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710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got is that I think that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this kind came up a little bit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yesterday but we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need to make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more of the conversation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organizations very often the engineering teams that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speak to end up being the only ones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own performance or maybe you're the only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performance engineer at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team and you're constantly fighting back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against float and so you know if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person you've probably experienced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you know this problem of fixing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 and then a teammate coming over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blasting all of your work away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fixed it why did you ruin it and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think that we need to get to a place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where hopefully between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organizational buy-in to performance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quantifying why performance is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quantifying why individual features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PRS are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450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start to evolve some of these conversations I talked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lot about performance budgets and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think that they they're really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see a lot of the sites that I talk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they get progressing after a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amount of performance work and budgets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great because they help you hold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line the kind of disagreed set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targets that you and your team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strive for and you can set budgets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all sorts of things you can set budgets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based on timing metrics like times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or FCP and set them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quantity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bundle sizes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set them for rules like lighthouse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overall idea is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maybe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providing more insight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all of your team members since the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their work is going to help so I see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people trying to integrate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concepts into their CI trying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get dashboards and reports put together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things like speed curve or caliber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that they can share performance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where your falling off the path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stakeholders still a lot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work for us to do evolving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conversations so I hope that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this was useful I'd like us to try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stop taking things like fast networks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CPUs and high amounts of RAM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granted this is a problem we still run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69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 Google like I'll have people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my team we're mostly testing things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 iPhone or a pixel three but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devices that are representative of what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the average person is trying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so let's see if we can try to test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on real phones test more on real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networks I know Pat means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audience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webpagetest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great for just validating where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is going to look like on real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world devices with a network 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little bit closer to real world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01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one of the reasons this is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again those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those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devices have such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variants they can have differences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CPU GPU l1 l2 cache and you wanted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make sure that things that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building are going to look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for the end-user at the end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day so improving performance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journey where lots of small changes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sometimes end up leading to pretty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gains so I hope that you take something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from this talk and can apply it to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 world sites I also hope that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at least with the with some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engine specific stuff that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wasn't to over folks heads oh and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also perfectly ok if it was I don't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expect people to go and start trimming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90% off the size of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bundles today  it's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you know the experience you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someone asks you to go and draw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like a baby step one might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drawing the outline of the baby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definitely not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20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in almost all of my projects my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has looked a lot more like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59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almost all of my projects my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has looked a lot more like this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I'm just iteratively trying to 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 some of my dependencies and make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few small wins that lead up to big gains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 hope this was useful when in doubt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measure optimize and monitor hope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was useful thank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JavaScript's building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on the web today usually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involves sending an amount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your users often too much of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today 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talk about why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has got such a high cost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few things that you can do to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that and still give your users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good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very uneven here's a chart 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open signal that shows how consistently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4G networks are globally available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average connection speed that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on those networks now countries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perform better in the metric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shaded darker what we can see here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there's still a huge amount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variance and network connectivity speeds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if we're talking about network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transfer that's still an important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7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we're thinking about the size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JavaScript bundles let's switch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over and talk about CPU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CPU bound the biggest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bottleneck in modern mobile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is CPU about half of the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being accessed on devices where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have the strongest CPUs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have the strongest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batteries and so while transmit sizes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end up being important for slower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networks JavaScript execution time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we have to keep in mind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phones and devices with slower CPUs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7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Now speaking phones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talk about phones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a lot of us in this room are probably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lucky enough to have a high-end device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probably have a number of people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here with iPhones or pixel phones 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something in this similar class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F66A-0E29-47A1-9C22-3FFBF6287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542C4-833F-4C53-80FD-7843272E7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CF9D9-5A82-4E3F-9BB6-4E800ED3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E079-DD16-41BA-A18F-8A941E01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DBEF-41AE-437F-A3A5-1EAC774B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0F16-1AE0-4636-BC79-41C53AEB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23EFD-53F4-4E9B-8CD7-2B9253DDC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7A934-FA22-4B16-BE4B-F20FB1BC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0CCA-334C-4B6F-B8D6-AD3BC44E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C236-FE61-4BCD-A821-CC5368F3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8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3DC7-04BC-4C36-8805-909D648E7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D17AD-DB6F-4DDB-9164-C710AB207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63FD-C462-4163-B260-071F7E55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2688-4DF6-43C2-A511-44751815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95DD-DDE9-4DE1-B8EB-299EFFD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84C-DF8B-4360-AA44-838B658D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67A7-47C5-4921-B649-3CD46F8E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D7F1-3871-41FE-80B7-104099B6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B7D4-E75B-482C-A0E4-952E1D43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B8513-32FA-43B2-9CFB-0754D65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89DB-7B4B-4C37-AFDD-07B61289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83E4-E738-42EC-B048-0666F5BD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2A665-92C2-4C91-B25B-BA42049B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CE297-1585-44FC-9241-A96E8232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68F8-8560-49BD-86E2-5E4F06A8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ED82-8FA3-435A-A4CF-DD6F9530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9423-35E5-41A2-9915-98FCBD760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F1C3-A749-424F-819B-25F3AF277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EEE9D-74D0-4177-A820-B3B5C9F0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A676B-73EB-4BCF-B1AC-480189B4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ADB93-E0B6-494B-90F9-44DBD165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4D3E-1F06-4A31-B4E5-CDC25FEF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E5063-4BB7-4164-9D98-3DA1167F1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D2596-8868-471D-885E-6E1D300B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20E16-9DE5-4366-803B-15ECF311E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C1553-530D-4D8F-8D2B-67F96C66D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1D3C94-4CAC-4EE8-9D60-4628B792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94936-44E6-48F7-9AFD-D155594C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DC2AC-8D47-432A-A176-2E2670F1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2C2D-189E-431C-803B-AE540C6D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FDC632-4487-4C04-9B56-E5F25922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CBDBB-C81F-436E-995B-6AC1D1A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E32AE-560F-46A6-A8EB-6F9F8AA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E35DA-FBA8-477A-BEE5-D30702EE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3773A-DC5A-488D-A63E-83CD2B1C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84A08-A627-48EA-9770-7A89B6C5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6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54D7-0F5F-4396-846B-3E302F8E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6119-5F58-47E6-9323-A29E5237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AD7BC-CC64-4785-BFD0-8AB7422E5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17ED2-FDC0-453A-ADB5-515F5728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913A3-4DD9-464A-B490-29330D9A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70E0D-B9A7-408D-9164-785A8A8D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6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13E9-E714-4348-AD1F-4EA7638E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73249-5955-4E19-9350-32EE52E20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351C-DF45-4D24-BFE3-867423899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75146-EC3D-47E7-9951-3162C754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A5002-EA24-4795-8EDD-ABAD77D3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6BF4D-16A6-4CB0-B0FD-6D57F565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3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13A1B-4905-4BE4-BE73-3B044583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9FA13-6D0E-4BE5-9D91-91A96CC3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4B905-A759-419C-9405-3A154977D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C8259-8A1F-4DAA-9F0E-7438A2B4005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06ED-004A-48CE-888C-08189F76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BAB9-96EB-4235-8E35-F2EB95EAE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84FFA-9169-482A-84D2-6FFC7BBE7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5600" dirty="0">
                <a:latin typeface="Segoe UI Black" panose="020B0A02040204020203" pitchFamily="34" charset="0"/>
                <a:ea typeface="Segoe UI Black" panose="020B0A02040204020203" pitchFamily="34" charset="0"/>
              </a:rPr>
              <a:t>Web performance the red list</a:t>
            </a:r>
            <a:br>
              <a:rPr lang="en-US" sz="56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sz="5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B0143-5290-40FA-8002-EF6713FB2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dirty="0"/>
              <a:t>@trkhanh8@github.com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36087-28AC-40B0-9893-2BB5563E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59" y="591670"/>
            <a:ext cx="4897485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21"/>
    </mc:Choice>
    <mc:Fallback xmlns="">
      <p:transition spd="slow" advTm="863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2AE0-FA4E-45B0-A24D-DD55A72E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545464"/>
            <a:ext cx="9944099" cy="1920875"/>
          </a:xfrm>
        </p:spPr>
        <p:txBody>
          <a:bodyPr>
            <a:noAutofit/>
          </a:bodyPr>
          <a:lstStyle/>
          <a:p>
            <a:pPr algn="ctr"/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GLOBAL 4G </a:t>
            </a:r>
            <a:b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AVILABILITY VS SPEED</a:t>
            </a:r>
            <a:endParaRPr lang="en-US" sz="6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36159B-6B70-4F40-AFA3-986E73CD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84" r="7715"/>
          <a:stretch/>
        </p:blipFill>
        <p:spPr>
          <a:xfrm>
            <a:off x="981074" y="2580004"/>
            <a:ext cx="5029201" cy="34493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B0066-9876-4E61-B5B9-8EA319842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r="7155"/>
          <a:stretch/>
        </p:blipFill>
        <p:spPr>
          <a:xfrm>
            <a:off x="6010275" y="2466339"/>
            <a:ext cx="5029201" cy="35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9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004476-E360-4E1D-BB2C-A44721C7B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7EEC036-5B03-447C-B3E8-DC902B3BC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07503-1D12-4479-B3EC-675BE71DF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5EACA-1685-4AC7-8CEE-377A80ED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1" r="3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CAA0D-48C0-4405-84A6-43EFE7B9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06F76-159B-4128-8171-1704F4AE2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F1D7-9393-4E41-9F1E-3ADAB29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42681"/>
            <a:ext cx="10515600" cy="1325563"/>
          </a:xfrm>
        </p:spPr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FAMILIAR ?? EVERYTHING THROW BY HTTP</a:t>
            </a:r>
            <a:endParaRPr lang="en-US" dirty="0"/>
          </a:p>
        </p:txBody>
      </p:sp>
      <p:pic>
        <p:nvPicPr>
          <p:cNvPr id="3074" name="Picture 2" descr="How it Works">
            <a:extLst>
              <a:ext uri="{FF2B5EF4-FFF2-40B4-BE49-F238E27FC236}">
                <a16:creationId xmlns:a16="http://schemas.microsoft.com/office/drawing/2014/main" id="{2896BFBA-1E1A-44CE-AC54-D12ABF1AE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204179"/>
            <a:ext cx="50863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5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ow Motion Gun GIFs - Get the best GIF on GIPHY">
            <a:extLst>
              <a:ext uri="{FF2B5EF4-FFF2-40B4-BE49-F238E27FC236}">
                <a16:creationId xmlns:a16="http://schemas.microsoft.com/office/drawing/2014/main" id="{75572233-623C-4D8B-B7A4-5835FD814E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12093"/>
            <a:ext cx="10905066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58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rrying a gun GIFs - Get the best gif on GIFER">
            <a:extLst>
              <a:ext uri="{FF2B5EF4-FFF2-40B4-BE49-F238E27FC236}">
                <a16:creationId xmlns:a16="http://schemas.microsoft.com/office/drawing/2014/main" id="{A3BB0A1C-7F53-4F3F-B7E6-C1EE1F9FA2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2" y="643467"/>
            <a:ext cx="990411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EBC88-A112-4A99-9B7D-CFAD5765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837432" cy="5431536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CLEANING UP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YOUR JAVASCRIPT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6 MONTHS IN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F7B3-3EB7-471B-AEF5-00678411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928" y="552091"/>
            <a:ext cx="5830825" cy="5431536"/>
          </a:xfrm>
        </p:spPr>
        <p:txBody>
          <a:bodyPr anchor="ctr">
            <a:normAutofit/>
          </a:bodyPr>
          <a:lstStyle/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D4B6-7C1C-454B-969C-74DA67E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287" y="484454"/>
            <a:ext cx="4208106" cy="54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0"/>
    </mc:Choice>
    <mc:Fallback xmlns="">
      <p:transition spd="slow" advTm="101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0DDE9E-69CB-43C5-BD1B-1965703C7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98F27-21E7-4523-BB36-627EF7749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9D8F-6E22-489E-9D28-380A9768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26F8-AE07-4EF7-A23B-8C82CA57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4AEE7-64BD-4E4A-BF46-9C50D68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1" y="399787"/>
            <a:ext cx="10813717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5DA3AB0-4D31-4829-81F9-4194B1DF0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7FA1-7574-4E82-8938-E022C491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E01A-EFFF-473B-A5AE-0AC454A7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16C57-F868-4164-9125-418CAB08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0" y="403598"/>
            <a:ext cx="10836579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0D49A-4A4C-4BF5-829C-394CFF6D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" r="81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A8C8-1370-441B-85A4-87AB4772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7C19-C0DD-4A8A-BF99-5A6C7B61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E3A32-CCB5-443B-B083-80959E5E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9" y="388356"/>
            <a:ext cx="10859441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CD81-DBD2-409E-B016-EC7ADF5A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4DA1-EDC1-414B-B341-40257A3F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DDB80-B27A-4824-8EDB-1169F822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97359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6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02BF-437F-4F58-A235-E181A24F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3A26021-D276-4877-9607-137AE5CB7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199" y="13452"/>
            <a:ext cx="12268200" cy="68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E092-9B6E-4A36-962A-668845CD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E59D-ED57-4BDC-AF9A-FF2F5F7E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482E2-CA94-41F0-A61A-889B669F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407408"/>
            <a:ext cx="10783234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1F615-44E7-4F39-BFAC-F277E290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JS DOESN’T BRING USERS JOY, THANK IT AND THROW IT AWAY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"/>
    </mc:Choice>
    <mc:Fallback xmlns="">
      <p:transition spd="slow" advTm="170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3F4C-D4E4-4E76-91EF-A980A7D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A0EBA-6B93-4485-A682-4AD80FFBF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B535-8805-4981-B0DE-3E2C2DEB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65C97-6419-4195-8F45-49FB676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3419"/>
          </a:xfrm>
        </p:spPr>
      </p:pic>
    </p:spTree>
    <p:extLst>
      <p:ext uri="{BB962C8B-B14F-4D97-AF65-F5344CB8AC3E}">
        <p14:creationId xmlns:p14="http://schemas.microsoft.com/office/powerpoint/2010/main" val="337013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C0C4-931C-4195-B47D-45B1C85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E87A-A2F7-4082-A8DB-EC4B976EA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6A5DD-C10A-47AB-97BF-864F3F14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1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3C104-148E-4E0D-AAE4-59441CC69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" r="6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519D-A203-4E79-8B92-2442FEBA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4197-2D98-414B-952E-3618FBA76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5706-E9F5-45A6-BDF4-7A2F6957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D64A6-36C0-4F5E-A7A5-E6482BB5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08631"/>
          </a:xfrm>
        </p:spPr>
      </p:pic>
    </p:spTree>
    <p:extLst>
      <p:ext uri="{BB962C8B-B14F-4D97-AF65-F5344CB8AC3E}">
        <p14:creationId xmlns:p14="http://schemas.microsoft.com/office/powerpoint/2010/main" val="195331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9A7FF-A540-4C3B-9890-993F64CE2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EED0-9B47-4213-8A7B-B8A2DA6D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881A09-4D15-4503-91AD-F4E133E9B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C493-2395-4D88-BF3F-7F92BC08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49A3-FB6E-4EDB-A7CC-21763310D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07AE8-D1B3-4BFE-BE68-5A6ED7CF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8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D75B-7C19-4348-A049-9E6C436B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7000A-DD1A-4E20-9B6B-410C2CDD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389" y="215485"/>
            <a:ext cx="11262840" cy="6277389"/>
          </a:xfrm>
        </p:spPr>
      </p:pic>
    </p:spTree>
    <p:extLst>
      <p:ext uri="{BB962C8B-B14F-4D97-AF65-F5344CB8AC3E}">
        <p14:creationId xmlns:p14="http://schemas.microsoft.com/office/powerpoint/2010/main" val="30041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3DA797-47B0-4965-B6E5-D3969955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"/>
    </mc:Choice>
    <mc:Fallback xmlns="">
      <p:transition spd="slow" advTm="148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802-E909-4EFF-B686-9F837FB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8A47F-8AB6-4A66-8F2A-723FE38FC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89" y="273049"/>
            <a:ext cx="11112439" cy="6219825"/>
          </a:xfrm>
        </p:spPr>
      </p:pic>
    </p:spTree>
    <p:extLst>
      <p:ext uri="{BB962C8B-B14F-4D97-AF65-F5344CB8AC3E}">
        <p14:creationId xmlns:p14="http://schemas.microsoft.com/office/powerpoint/2010/main" val="4122062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2DCA-E794-4C43-9F10-F493B7B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4416-5EFA-46EA-9028-7504516A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903FA-BA78-4B14-A6B4-372B6EB2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2" y="395977"/>
            <a:ext cx="10790855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7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5239-3999-41B0-8283-49C476A8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08A2B-759C-4DD9-B3A8-00FF1B05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67" y="365124"/>
            <a:ext cx="11028633" cy="6101617"/>
          </a:xfrm>
        </p:spPr>
      </p:pic>
    </p:spTree>
    <p:extLst>
      <p:ext uri="{BB962C8B-B14F-4D97-AF65-F5344CB8AC3E}">
        <p14:creationId xmlns:p14="http://schemas.microsoft.com/office/powerpoint/2010/main" val="4094118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F0A-E079-494E-AE52-625AA216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26D4-66C8-4911-8D6F-F8A8DEE4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893B-4ADD-4FF3-A516-6F1DC570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4" y="418839"/>
            <a:ext cx="10745131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3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811C-21C2-48DD-A5DB-984C0854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087B5-DA2D-4B82-BACA-B7BEED313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526" y="130174"/>
            <a:ext cx="10995951" cy="6137275"/>
          </a:xfrm>
        </p:spPr>
      </p:pic>
    </p:spTree>
    <p:extLst>
      <p:ext uri="{BB962C8B-B14F-4D97-AF65-F5344CB8AC3E}">
        <p14:creationId xmlns:p14="http://schemas.microsoft.com/office/powerpoint/2010/main" val="92022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EFA5-107E-4DFD-B8CE-F111F86F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183874-DD5D-4AC6-9F74-91E3CC84A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73668" y="0"/>
            <a:ext cx="12465668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8B802-9D01-4C19-B323-A31A8C38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2" r="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8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6541-CA19-4EF9-AF65-2DEDB49E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A00C-60DE-4655-8497-6C634CBF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A4115-B4D4-4A92-997A-1B4950A1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1" y="399787"/>
            <a:ext cx="10828958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9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C7B3-AE66-4E1C-AA48-8F58B352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6C04-5566-4890-AF4E-B54A10B3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C3031-1ECE-4E5B-B400-A6B478E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2" y="434450"/>
            <a:ext cx="10821338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484F-6452-43D8-BAE1-08BD7137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3F17-3653-4F71-952C-A187915E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5F52A-9177-4D7B-AF1E-C3EAEAF4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028" y="0"/>
            <a:ext cx="12374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508DF5-B03D-46C1-9C6E-F2D3A15AF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"/>
    </mc:Choice>
    <mc:Fallback xmlns="">
      <p:transition spd="slow" advTm="82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EF2-4A8C-4A56-A5CF-A477CDF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F6F9-834C-4EE1-8702-C6DDE891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E508-004F-410B-9A31-299331A8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2836" cy="69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91D6-A952-4491-B6F3-B7B8D66F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1F0F-40D5-4452-AE62-E1B9830F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35091-3F7A-490C-9EBA-DDE26A6B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8675" cy="68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6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ACDE-3F68-48AE-BE37-32586479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7EA8-53EE-45E2-98A6-DDDECBA5E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298F-D073-4C94-BB5F-028D4097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372975" cy="69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8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1299-C948-48FA-90E3-4F3B38A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27F8-8509-434F-A65C-65EDDD73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5160E-D422-4F9B-82D2-740973E7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2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DB21B223-962D-4F24-9CEA-9968332D0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635000"/>
            <a:ext cx="10535894" cy="585787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506B08B-D7F1-4AAB-99B7-9B8136BE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0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A43A-1F5E-4632-8F48-2A5A2F53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Trace without Lazy loading</a:t>
            </a:r>
            <a:endParaRPr lang="en-US" sz="5400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332C6-CE7A-4ADD-B0A6-BBADF0106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80546"/>
            <a:ext cx="10515599" cy="32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037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6A37-B945-40AC-B88B-12B1D825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Trace with Lazy loading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5BFB23-F0AB-428C-B501-68C74CAF9B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638280"/>
            <a:ext cx="10515599" cy="28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79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D12BFB-BF40-4538-B10F-1186CDD895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7" y="95450"/>
            <a:ext cx="10377486" cy="66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D14E7-752F-4A16-8A03-CD931E71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727" y="885826"/>
            <a:ext cx="7610474" cy="46577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highlight>
                  <a:srgbClr val="0000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 Not good  enough? </a:t>
            </a:r>
            <a:r>
              <a:rPr lang="en-US" sz="7200" b="1" dirty="0">
                <a:solidFill>
                  <a:srgbClr val="FF0000"/>
                </a:solidFill>
                <a:highlight>
                  <a:srgbClr val="0000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I hate loading </a:t>
            </a:r>
            <a:endParaRPr lang="en-US" sz="72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98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D960-F07A-41C7-B0B9-72C7F616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0312E1-EC10-4E11-9C16-09DD5E4AB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400" y="5003799"/>
            <a:ext cx="11127999" cy="1713910"/>
          </a:xfr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99E6B7A-E56C-41B3-94F2-7A1A2208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94" y="140291"/>
            <a:ext cx="9439212" cy="48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BDE1F-8B37-4A7D-80CC-1C801FA1750C}"/>
              </a:ext>
            </a:extLst>
          </p:cNvPr>
          <p:cNvSpPr txBox="1"/>
          <p:nvPr/>
        </p:nvSpPr>
        <p:spPr>
          <a:xfrm>
            <a:off x="3098800" y="2880141"/>
            <a:ext cx="7162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highlight>
                  <a:srgbClr val="0000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PRELOADING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1340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D542-682E-4362-B9F0-F6D71FC0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Rehydrate on interaction or component visibilty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55DA-681B-4066-ACD2-1381A552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4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636FF2-4288-42E1-BDB6-1F022EA4B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"/>
    </mc:Choice>
    <mc:Fallback xmlns="">
      <p:transition spd="slow" advTm="247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1E64-3F97-43C3-BD92-2444F663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5D3F0-A93E-4365-AA58-5C157AFA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2400"/>
            <a:ext cx="12034156" cy="6705600"/>
          </a:xfrm>
        </p:spPr>
      </p:pic>
    </p:spTree>
    <p:extLst>
      <p:ext uri="{BB962C8B-B14F-4D97-AF65-F5344CB8AC3E}">
        <p14:creationId xmlns:p14="http://schemas.microsoft.com/office/powerpoint/2010/main" val="896080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7323A-F191-4811-9213-CF880D76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4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B8E62-C5F8-4A78-911B-E61C16E95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3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CB56C-8EEA-4146-ADBF-5E1FAE89F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5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175E-8BB2-4E6C-86B2-4E204266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11F11-0A97-4CEC-ADC8-844142B0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FFCAE-DFB6-4F5F-9068-F8302324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1" y="388356"/>
            <a:ext cx="10813717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5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83B-997F-49D6-9235-2425477A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CE22-9FC3-4BF9-9FB6-7A3D3589E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F221C-0844-48F3-ACF9-509097D3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952" y="66675"/>
            <a:ext cx="1227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2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D664-55AE-4650-8A4A-F752D3AF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2F48-62FF-49F1-A9EA-857BC2C81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E71A4-602D-4664-B3EE-9B976B91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5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9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8527-FA9F-40D2-9E8A-301951D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5317-FA2F-4837-8AB6-3005B87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B60A-F7EE-4750-B962-B8C49742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8" y="395977"/>
            <a:ext cx="1088230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8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30-E9F6-4E37-AB38-1741ED6E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3BA4-8DE7-475B-ABE2-9E4F561F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92E9E-F602-4553-AAF7-3FBA7435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2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4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7370-5D6D-47D1-8DD6-A3BBE2BB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B2A99-0DFD-4AA3-9177-4543A9C9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46CB-91C3-4C5D-87FB-B4FF2E72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9" y="426460"/>
            <a:ext cx="10867062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3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3D57D-F780-47F5-9935-0DAB1B174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BDF5-6F93-49EA-AA51-D801E006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6F76C-41B9-4828-9A6C-D342EC57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8E683-D65B-42E0-BB9E-9B98F6BF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3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63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D2F2-15CA-4B65-AA47-9D35C63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8F70-4A33-46EA-88C5-B8FF8D49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A2114-C482-4C0C-84F2-F77F2463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02" y="0"/>
            <a:ext cx="1233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5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F2AD-6B46-4E8B-8CD1-95A685EC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941E8-42A0-4FC9-B2F7-60E0FFD9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2956-6EC6-43D6-90E2-2F518C8D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2" y="411218"/>
            <a:ext cx="10798476" cy="603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B9C87-49D7-43C1-997E-DDC43306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49" y="-22218"/>
            <a:ext cx="12342642" cy="6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D09A-DB7B-4858-971D-3E4BC71F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6982-17AA-4907-902E-A249B405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090A-6050-424D-AB78-0414DF7C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7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E72F-6BB4-4906-83FB-D9D55C07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D115-A041-4B91-8E36-0BD4EBF76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D5651-CBD5-4747-BDAF-0F82404E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365125"/>
            <a:ext cx="10806096" cy="59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2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3558DD-7DE1-4515-B7D1-EA7AE601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81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A5F10-4D5D-49F8-B620-203DD953C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22" y="643466"/>
            <a:ext cx="100379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727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rawing of a child&#10;&#10;Description automatically generated with medium confidence">
            <a:extLst>
              <a:ext uri="{FF2B5EF4-FFF2-40B4-BE49-F238E27FC236}">
                <a16:creationId xmlns:a16="http://schemas.microsoft.com/office/drawing/2014/main" id="{CD89D72E-F0A8-4D39-9ADF-818224291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6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916F4-67DC-4490-A0D4-019B714CD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F9564-286D-4359-9AA6-FA0CEA37E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"/>
    </mc:Choice>
    <mc:Fallback xmlns="">
      <p:transition spd="slow" advTm="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BF5B3-2C9E-4B55-A28C-6671614E3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"/>
    </mc:Choice>
    <mc:Fallback xmlns="">
      <p:transition spd="slow" advTm="338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7343</Words>
  <Application>Microsoft Office PowerPoint</Application>
  <PresentationFormat>Widescreen</PresentationFormat>
  <Paragraphs>1845</Paragraphs>
  <Slides>78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Microsoft JhengHei Light</vt:lpstr>
      <vt:lpstr>Arial</vt:lpstr>
      <vt:lpstr>Calibri</vt:lpstr>
      <vt:lpstr>Calibri Light</vt:lpstr>
      <vt:lpstr>Segoe UI Black</vt:lpstr>
      <vt:lpstr>Times New Roman</vt:lpstr>
      <vt:lpstr>Verdana</vt:lpstr>
      <vt:lpstr>Office Theme</vt:lpstr>
      <vt:lpstr>Web performance the red list </vt:lpstr>
      <vt:lpstr>CLEANING UP  YOUR JAVASCRIPT  6 MONTHS IN </vt:lpstr>
      <vt:lpstr>IF JS DOESN’T BRING USERS JOY, THANK IT AND THROW IT 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4G  AVILABILITY VS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FAMILIAR ?? EVERYTHING THROW BY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Trace without Lazy loading</vt:lpstr>
      <vt:lpstr>Trace with Lazy loading</vt:lpstr>
      <vt:lpstr> Not good  enough? I hate loading </vt:lpstr>
      <vt:lpstr>PowerPoint Presentation</vt:lpstr>
      <vt:lpstr>Rehydrate on interaction or component visibilty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Khánh Trần</dc:creator>
  <cp:lastModifiedBy>Khánh Trần</cp:lastModifiedBy>
  <cp:revision>3</cp:revision>
  <dcterms:created xsi:type="dcterms:W3CDTF">2022-04-19T01:31:51Z</dcterms:created>
  <dcterms:modified xsi:type="dcterms:W3CDTF">2022-04-25T16:09:09Z</dcterms:modified>
</cp:coreProperties>
</file>